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57381bec7f1b4a0a" /><Relationship Type="http://schemas.openxmlformats.org/officeDocument/2006/relationships/extended-properties" Target="/docProps/app.xml" Id="R45d7f2ae4c32462f" /><Relationship Type="http://schemas.openxmlformats.org/officeDocument/2006/relationships/officeDocument" Target="/ppt/presentation.xml" Id="Rc5e70d7bc0c7465a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903aff904bc64139"/>
  </p:sldMasterIdLst>
  <p:notesMasterIdLst>
    <p:notesMasterId xmlns:r="http://schemas.openxmlformats.org/officeDocument/2006/relationships" r:id="Rbefa100317494e6b"/>
  </p:notesMasterIdLst>
  <p:sldIdLst>
    <p:sldId xmlns:r="http://schemas.openxmlformats.org/officeDocument/2006/relationships" id="256" r:id="Rfb9967f9b3a9477e"/>
    <p:sldId xmlns:r="http://schemas.openxmlformats.org/officeDocument/2006/relationships" id="257" r:id="Rbb2e088b9a0c4a31"/>
    <p:sldId xmlns:r="http://schemas.openxmlformats.org/officeDocument/2006/relationships" id="258" r:id="R43c9900936b94ce3"/>
    <p:sldId xmlns:r="http://schemas.openxmlformats.org/officeDocument/2006/relationships" id="259" r:id="Refa61e77707044b1"/>
    <p:sldId xmlns:r="http://schemas.openxmlformats.org/officeDocument/2006/relationships" id="260" r:id="R204cae6537c74ad9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f0093602a34a455e" /><Relationship Type="http://schemas.openxmlformats.org/officeDocument/2006/relationships/slideMaster" Target="/ppt/slideMasters/slideMaster1.xml" Id="R903aff904bc64139" /><Relationship Type="http://schemas.openxmlformats.org/officeDocument/2006/relationships/notesMaster" Target="/ppt/notesMasters/notesMaster1.xml" Id="Rbefa100317494e6b" /><Relationship Type="http://schemas.openxmlformats.org/officeDocument/2006/relationships/presProps" Target="/ppt/presProps.xml" Id="R0950273d5a684b0f" /><Relationship Type="http://schemas.openxmlformats.org/officeDocument/2006/relationships/tableStyles" Target="/ppt/tableStyles.xml" Id="R0e268d84c11b4082" /><Relationship Type="http://schemas.openxmlformats.org/officeDocument/2006/relationships/slide" Target="/ppt/slides/slide1.xml" Id="Rfb9967f9b3a9477e" /><Relationship Type="http://schemas.openxmlformats.org/officeDocument/2006/relationships/slide" Target="/ppt/slides/slide2.xml" Id="Rbb2e088b9a0c4a31" /><Relationship Type="http://schemas.openxmlformats.org/officeDocument/2006/relationships/slide" Target="/ppt/slides/slide3.xml" Id="R43c9900936b94ce3" /><Relationship Type="http://schemas.openxmlformats.org/officeDocument/2006/relationships/slide" Target="/ppt/slides/slide4.xml" Id="Refa61e77707044b1" /><Relationship Type="http://schemas.openxmlformats.org/officeDocument/2006/relationships/slide" Target="/ppt/slides/slide5.xml" Id="R204cae6537c74ad9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fdb133f549d646fb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fd0e30b0a0534654" /><Relationship Type="http://schemas.openxmlformats.org/officeDocument/2006/relationships/notesMaster" Target="/ppt/notesMasters/notesMaster1.xml" Id="R86049e459a5e447b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dd213246219c4223" /><Relationship Type="http://schemas.openxmlformats.org/officeDocument/2006/relationships/notesMaster" Target="/ppt/notesMasters/notesMaster1.xml" Id="R4af2f64f2ed14a90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4a05c19c3510483c" /><Relationship Type="http://schemas.openxmlformats.org/officeDocument/2006/relationships/notesMaster" Target="/ppt/notesMasters/notesMaster1.xml" Id="R639aebcb876d46f2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f5c34aed377e487e" /><Relationship Type="http://schemas.openxmlformats.org/officeDocument/2006/relationships/notesMaster" Target="/ppt/notesMasters/notesMaster1.xml" Id="R2f8f3f4e4c9c4b81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0689d6ee3ffb4ad6" /><Relationship Type="http://schemas.openxmlformats.org/officeDocument/2006/relationships/notesMaster" Target="/ppt/notesMasters/notesMaster1.xml" Id="Raac0241dfbef48fb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ToolMelo 原创可编辑模板。工作汇报演示模板 / 第 1 页。请以真实信息替换方括号，不要把提示文字作为实际数据。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ToolMelo 原创可编辑模板。工作汇报演示模板 / 第 2 页。请以真实信息替换方括号，不要把提示文字作为实际数据。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ToolMelo 原创可编辑模板。工作汇报演示模板 / 第 3 页。请以真实信息替换方括号，不要把提示文字作为实际数据。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ToolMelo 原创可编辑模板。工作汇报演示模板 / 第 4 页。请以真实信息替换方括号，不要把提示文字作为实际数据。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ToolMelo 原创可编辑模板。工作汇报演示模板 / 第 5 页。请以真实信息替换方括号，不要把提示文字作为实际数据。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bbc3f1759504e94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5fdff8dcd6a946b2" /><Relationship Type="http://schemas.openxmlformats.org/officeDocument/2006/relationships/slideLayout" Target="/ppt/slideLayouts/slideLayout1.xml" Id="Rc50f26e55c2a40b3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c50f26e55c2a40b3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50afe675abc4907" /><Relationship Type="http://schemas.openxmlformats.org/officeDocument/2006/relationships/notesSlide" Target="/ppt/notesSlides/notesSlide1.xml" Id="Rb802a8afe4994483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c120848e1f948f3" /><Relationship Type="http://schemas.openxmlformats.org/officeDocument/2006/relationships/notesSlide" Target="/ppt/notesSlides/notesSlide2.xml" Id="Rb1c219619f41434d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e7bd8d646d94790" /><Relationship Type="http://schemas.openxmlformats.org/officeDocument/2006/relationships/notesSlide" Target="/ppt/notesSlides/notesSlide3.xml" Id="Refaa1d67be204377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26812e6d67e4c33" /><Relationship Type="http://schemas.openxmlformats.org/officeDocument/2006/relationships/notesSlide" Target="/ppt/notesSlides/notesSlide4.xml" Id="R1b476bb924eb49cc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ed56adf5bf64b4c" /><Relationship Type="http://schemas.openxmlformats.org/officeDocument/2006/relationships/notesSlide" Target="/ppt/notesSlides/notesSlide5.xml" Id="R0aa915ba50e24a91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222A4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E7FA582-1C85-4F40-A650-61BCA5C53A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0050"/>
            <a:ext cx="10001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CECDEB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425" b="0">
                <a:solidFill>
                  <a:srgbClr val="CECDEB"/>
                </a:solidFill>
                <a:latin typeface="Arial Unicode MS"/>
                <a:ea typeface="Arial Unicode MS"/>
                <a:cs typeface="Arial Unicode MS"/>
              </a:rPr>
              <a:t>TOOLMELO  /  求职办公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EA900A2-838A-408C-8708-2690A3BDB2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905000"/>
            <a:ext cx="1082040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4650" b="1">
                <a:solidFill>
                  <a:srgbClr val="FFFFFF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4650" b="1">
                <a:solidFill>
                  <a:srgbClr val="FFFFFF"/>
                </a:solidFill>
                <a:latin typeface="Arial Unicode MS"/>
                <a:ea typeface="Arial Unicode MS"/>
                <a:cs typeface="Arial Unicode MS"/>
              </a:rPr>
              <a:t>阶段工作汇报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11BA51E-C0D6-47C5-889F-7F780053CD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429000"/>
            <a:ext cx="10668000" cy="790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FFFFFF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025" b="0">
                <a:solidFill>
                  <a:srgbClr val="FFFFFF"/>
                </a:solidFill>
                <a:latin typeface="Arial Unicode MS"/>
                <a:ea typeface="Arial Unicode MS"/>
                <a:cs typeface="Arial Unicode MS"/>
              </a:rPr>
              <a:t>[项目 / 部门]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D7E7ADA-59D9-4022-A5AB-117B1C1F04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095750"/>
            <a:ext cx="10668000" cy="790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FFFFFF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025" b="0">
                <a:solidFill>
                  <a:srgbClr val="FFFFFF"/>
                </a:solidFill>
                <a:latin typeface="Arial Unicode MS"/>
                <a:ea typeface="Arial Unicode MS"/>
                <a:cs typeface="Arial Unicode MS"/>
              </a:rPr>
              <a:t>[姓名] · [汇报日期]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8005177-1BCF-4B87-9F1B-07D1A781EE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191250"/>
            <a:ext cx="9715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CECEE0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350" b="0">
                <a:solidFill>
                  <a:srgbClr val="CECEE0"/>
                </a:solidFill>
                <a:latin typeface="Arial Unicode MS"/>
                <a:ea typeface="Arial Unicode MS"/>
                <a:cs typeface="Arial Unicode MS"/>
              </a:rPr>
              <a:t>替换方括号中的内容；示例结构可按需调整。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19E886B-F277-44E3-8ACB-65BC8127DE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153150"/>
            <a:ext cx="571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CECEE0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500" b="0">
                <a:solidFill>
                  <a:srgbClr val="CECEE0"/>
                </a:solidFill>
                <a:latin typeface="Arial Unicode MS"/>
                <a:ea typeface="Arial Unicode MS"/>
                <a:cs typeface="Arial Unicode MS"/>
              </a:rPr>
              <a:t>01</a:t>
            </a:r>
          </a:p>
        </p:txBody>
      </p:sp>
    </p:spTree>
    <p:extLst>
      <p:ext uri="{BB962C8B-B14F-4D97-AF65-F5344CB8AC3E}">
        <p14:creationId xmlns:p14="http://schemas.microsoft.com/office/powerpoint/2010/main" val="1817106196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AFBF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85D2F22-F14A-4B05-A78E-656A8C5498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0050"/>
            <a:ext cx="10001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59568B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425" b="0">
                <a:solidFill>
                  <a:srgbClr val="59568B"/>
                </a:solidFill>
                <a:latin typeface="Arial Unicode MS"/>
                <a:ea typeface="Arial Unicode MS"/>
                <a:cs typeface="Arial Unicode MS"/>
              </a:rPr>
              <a:t>TOOLMELO  /  求职办公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5FD1D32-7463-4A24-8528-A45625E818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076325"/>
            <a:ext cx="108204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1B263B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3300" b="1">
                <a:solidFill>
                  <a:srgbClr val="1B263B"/>
                </a:solidFill>
                <a:latin typeface="Arial Unicode MS"/>
                <a:ea typeface="Arial Unicode MS"/>
                <a:cs typeface="Arial Unicode MS"/>
              </a:rPr>
              <a:t>先说结果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F106A98-1BE4-4CE7-96EF-350C6FBE3D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333625"/>
            <a:ext cx="10668000" cy="790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1B263B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175" b="0">
                <a:solidFill>
                  <a:srgbClr val="1B263B"/>
                </a:solidFill>
                <a:latin typeface="Arial Unicode MS"/>
                <a:ea typeface="Arial Unicode MS"/>
                <a:cs typeface="Arial Unicode MS"/>
              </a:rPr>
              <a:t>[本阶段最重要的结果]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C6331FE-FF3C-405B-BF66-B36477C040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333750"/>
            <a:ext cx="10668000" cy="790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1B263B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175" b="0">
                <a:solidFill>
                  <a:srgbClr val="1B263B"/>
                </a:solidFill>
                <a:latin typeface="Arial Unicode MS"/>
                <a:ea typeface="Arial Unicode MS"/>
                <a:cs typeface="Arial Unicode MS"/>
              </a:rPr>
              <a:t>对照目标：[目标 / 实际 / 差距]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750241D-596E-4323-A0C8-9ED7BD4BDF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333875"/>
            <a:ext cx="10668000" cy="790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1B263B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175" b="0">
                <a:solidFill>
                  <a:srgbClr val="1B263B"/>
                </a:solidFill>
                <a:latin typeface="Arial Unicode MS"/>
                <a:ea typeface="Arial Unicode MS"/>
                <a:cs typeface="Arial Unicode MS"/>
              </a:rPr>
              <a:t>数据口径：[统计周期与出处]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C44AFC5-2A58-42F0-A93D-A863840643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191250"/>
            <a:ext cx="9715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637087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350" b="0">
                <a:solidFill>
                  <a:srgbClr val="637087"/>
                </a:solidFill>
                <a:latin typeface="Arial Unicode MS"/>
                <a:ea typeface="Arial Unicode MS"/>
                <a:cs typeface="Arial Unicode MS"/>
              </a:rPr>
              <a:t>替换方括号中的内容；示例结构可按需调整。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690B3E8-ADD7-4D4A-B062-817E7F1AC6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153150"/>
            <a:ext cx="571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637087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500" b="0">
                <a:solidFill>
                  <a:srgbClr val="637087"/>
                </a:solidFill>
                <a:latin typeface="Arial Unicode MS"/>
                <a:ea typeface="Arial Unicode MS"/>
                <a:cs typeface="Arial Unicode MS"/>
              </a:rPr>
              <a:t>02</a:t>
            </a:r>
          </a:p>
        </p:txBody>
      </p:sp>
    </p:spTree>
    <p:extLst>
      <p:ext uri="{BB962C8B-B14F-4D97-AF65-F5344CB8AC3E}">
        <p14:creationId xmlns:p14="http://schemas.microsoft.com/office/powerpoint/2010/main" val="1412198150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AFBF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1ED75E4-ED0C-4B5C-B1DC-E5344847CA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0050"/>
            <a:ext cx="10001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59568B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425" b="0">
                <a:solidFill>
                  <a:srgbClr val="59568B"/>
                </a:solidFill>
                <a:latin typeface="Arial Unicode MS"/>
                <a:ea typeface="Arial Unicode MS"/>
                <a:cs typeface="Arial Unicode MS"/>
              </a:rPr>
              <a:t>TOOLMELO  /  求职办公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43E1227-7582-4956-905F-F8F26D1A15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076325"/>
            <a:ext cx="108204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1B263B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3300" b="1">
                <a:solidFill>
                  <a:srgbClr val="1B263B"/>
                </a:solidFill>
                <a:latin typeface="Arial Unicode MS"/>
                <a:ea typeface="Arial Unicode MS"/>
                <a:cs typeface="Arial Unicode MS"/>
              </a:rPr>
              <a:t>这三件事推动了结果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D71C17B-558F-4485-A584-7671A38F40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333625"/>
            <a:ext cx="10668000" cy="790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1B263B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175" b="0">
                <a:solidFill>
                  <a:srgbClr val="1B263B"/>
                </a:solidFill>
                <a:latin typeface="Arial Unicode MS"/>
                <a:ea typeface="Arial Unicode MS"/>
                <a:cs typeface="Arial Unicode MS"/>
              </a:rPr>
              <a:t>01 [做了什么] → [带来的变化]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3B0C038-7479-4CC9-B9C2-06004A50A3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333750"/>
            <a:ext cx="10668000" cy="790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1B263B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175" b="0">
                <a:solidFill>
                  <a:srgbClr val="1B263B"/>
                </a:solidFill>
                <a:latin typeface="Arial Unicode MS"/>
                <a:ea typeface="Arial Unicode MS"/>
                <a:cs typeface="Arial Unicode MS"/>
              </a:rPr>
              <a:t>02 [做了什么] → [带来的变化]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275A253-B3D5-4177-98F5-E525001B98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333875"/>
            <a:ext cx="10668000" cy="790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1B263B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175" b="0">
                <a:solidFill>
                  <a:srgbClr val="1B263B"/>
                </a:solidFill>
                <a:latin typeface="Arial Unicode MS"/>
                <a:ea typeface="Arial Unicode MS"/>
                <a:cs typeface="Arial Unicode MS"/>
              </a:rPr>
              <a:t>03 [做了什么] → [带来的变化]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C399B45-0827-42AE-AC59-A35F934C44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191250"/>
            <a:ext cx="9715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637087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350" b="0">
                <a:solidFill>
                  <a:srgbClr val="637087"/>
                </a:solidFill>
                <a:latin typeface="Arial Unicode MS"/>
                <a:ea typeface="Arial Unicode MS"/>
                <a:cs typeface="Arial Unicode MS"/>
              </a:rPr>
              <a:t>替换方括号中的内容；示例结构可按需调整。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CB469C5-8C96-45C8-A224-CFDD065C54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153150"/>
            <a:ext cx="571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637087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500" b="0">
                <a:solidFill>
                  <a:srgbClr val="637087"/>
                </a:solidFill>
                <a:latin typeface="Arial Unicode MS"/>
                <a:ea typeface="Arial Unicode MS"/>
                <a:cs typeface="Arial Unicode MS"/>
              </a:rPr>
              <a:t>03</a:t>
            </a:r>
          </a:p>
        </p:txBody>
      </p:sp>
    </p:spTree>
    <p:extLst>
      <p:ext uri="{BB962C8B-B14F-4D97-AF65-F5344CB8AC3E}">
        <p14:creationId xmlns:p14="http://schemas.microsoft.com/office/powerpoint/2010/main" val="645730619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AFBF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05E2C02-F0E6-42CF-B70D-4FE93548A1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0050"/>
            <a:ext cx="10001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59568B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425" b="0">
                <a:solidFill>
                  <a:srgbClr val="59568B"/>
                </a:solidFill>
                <a:latin typeface="Arial Unicode MS"/>
                <a:ea typeface="Arial Unicode MS"/>
                <a:cs typeface="Arial Unicode MS"/>
              </a:rPr>
              <a:t>TOOLMELO  /  求职办公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7BD5D81-E281-4454-A941-9C1B2685D7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076325"/>
            <a:ext cx="108204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1B263B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3300" b="1">
                <a:solidFill>
                  <a:srgbClr val="1B263B"/>
                </a:solidFill>
                <a:latin typeface="Arial Unicode MS"/>
                <a:ea typeface="Arial Unicode MS"/>
                <a:cs typeface="Arial Unicode MS"/>
              </a:rPr>
              <a:t>问题与需要的支持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3419F69-02FB-4673-9F4F-33C9149CEC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333625"/>
            <a:ext cx="10668000" cy="790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1B263B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175" b="0">
                <a:solidFill>
                  <a:srgbClr val="1B263B"/>
                </a:solidFill>
                <a:latin typeface="Arial Unicode MS"/>
                <a:ea typeface="Arial Unicode MS"/>
                <a:cs typeface="Arial Unicode MS"/>
              </a:rPr>
              <a:t>[一个主要阻塞]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5F17C86-9BCA-46F6-A2DD-C4405CB579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333750"/>
            <a:ext cx="10668000" cy="790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1B263B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175" b="0">
                <a:solidFill>
                  <a:srgbClr val="1B263B"/>
                </a:solidFill>
                <a:latin typeface="Arial Unicode MS"/>
                <a:ea typeface="Arial Unicode MS"/>
                <a:cs typeface="Arial Unicode MS"/>
              </a:rPr>
              <a:t>已尝试：[填写]；仍缺少：[填写]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644205A-612F-4337-B51F-976C4A2ABC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333875"/>
            <a:ext cx="10668000" cy="790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1B263B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175" b="0">
                <a:solidFill>
                  <a:srgbClr val="1B263B"/>
                </a:solidFill>
                <a:latin typeface="Arial Unicode MS"/>
                <a:ea typeface="Arial Unicode MS"/>
                <a:cs typeface="Arial Unicode MS"/>
              </a:rPr>
              <a:t>需要谁在何时做什么：[填写]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EFEA75E-A106-4BD3-A51E-70ED0DF968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191250"/>
            <a:ext cx="9715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637087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350" b="0">
                <a:solidFill>
                  <a:srgbClr val="637087"/>
                </a:solidFill>
                <a:latin typeface="Arial Unicode MS"/>
                <a:ea typeface="Arial Unicode MS"/>
                <a:cs typeface="Arial Unicode MS"/>
              </a:rPr>
              <a:t>替换方括号中的内容；示例结构可按需调整。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C1E57A1-5866-4DD3-B98B-9F07F6C6B2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153150"/>
            <a:ext cx="571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637087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500" b="0">
                <a:solidFill>
                  <a:srgbClr val="637087"/>
                </a:solidFill>
                <a:latin typeface="Arial Unicode MS"/>
                <a:ea typeface="Arial Unicode MS"/>
                <a:cs typeface="Arial Unicode MS"/>
              </a:rPr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262691579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AFBF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0D85AB9-3A73-46BA-999A-74185115C7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0050"/>
            <a:ext cx="10001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59568B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425" b="0">
                <a:solidFill>
                  <a:srgbClr val="59568B"/>
                </a:solidFill>
                <a:latin typeface="Arial Unicode MS"/>
                <a:ea typeface="Arial Unicode MS"/>
                <a:cs typeface="Arial Unicode MS"/>
              </a:rPr>
              <a:t>TOOLMELO  /  求职办公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189E1AE-EE20-48FE-A2A5-AB7EA557B0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076325"/>
            <a:ext cx="108204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1B263B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3300" b="1">
                <a:solidFill>
                  <a:srgbClr val="1B263B"/>
                </a:solidFill>
                <a:latin typeface="Arial Unicode MS"/>
                <a:ea typeface="Arial Unicode MS"/>
                <a:cs typeface="Arial Unicode MS"/>
              </a:rPr>
              <a:t>下一阶段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E242528-9289-444E-A684-F2783D842F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333625"/>
            <a:ext cx="10668000" cy="790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1B263B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175" b="0">
                <a:solidFill>
                  <a:srgbClr val="1B263B"/>
                </a:solidFill>
                <a:latin typeface="Arial Unicode MS"/>
                <a:ea typeface="Arial Unicode MS"/>
                <a:cs typeface="Arial Unicode MS"/>
              </a:rPr>
              <a:t>优先做：[事项与验收标准]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AEFD8CB-0F60-4BA9-9C8B-3FDE1893C5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333750"/>
            <a:ext cx="10668000" cy="790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1B263B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175" b="0">
                <a:solidFill>
                  <a:srgbClr val="1B263B"/>
                </a:solidFill>
                <a:latin typeface="Arial Unicode MS"/>
                <a:ea typeface="Arial Unicode MS"/>
                <a:cs typeface="Arial Unicode MS"/>
              </a:rPr>
              <a:t>暂缓做：[事项与原因]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DECBA44-79A0-464D-BA3A-7E73EF2C43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333875"/>
            <a:ext cx="10668000" cy="790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1B263B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2175" b="0">
                <a:solidFill>
                  <a:srgbClr val="1B263B"/>
                </a:solidFill>
                <a:latin typeface="Arial Unicode MS"/>
                <a:ea typeface="Arial Unicode MS"/>
                <a:cs typeface="Arial Unicode MS"/>
              </a:rPr>
              <a:t>下次检查：[日期与负责人]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1AC5272-AA9E-4BCA-8ABD-80B8D4B6A6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191250"/>
            <a:ext cx="9715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637087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350" b="0">
                <a:solidFill>
                  <a:srgbClr val="637087"/>
                </a:solidFill>
                <a:latin typeface="Arial Unicode MS"/>
                <a:ea typeface="Arial Unicode MS"/>
                <a:cs typeface="Arial Unicode MS"/>
              </a:rPr>
              <a:t>替换方括号中的内容；示例结构可按需调整。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C620376-C2C8-41B4-9EDB-DAF32016D7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153150"/>
            <a:ext cx="571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637087"/>
                </a:solidFill>
                <a:latin typeface="Arial Unicode MS"/>
                <a:ea typeface="Arial Unicode MS"/>
                <a:cs typeface="Arial Unicode MS"/>
              </a:defRPr>
            </a:pPr>
            <a:r>
              <a:rPr sz="1500" b="0">
                <a:solidFill>
                  <a:srgbClr val="637087"/>
                </a:solidFill>
                <a:latin typeface="Arial Unicode MS"/>
                <a:ea typeface="Arial Unicode MS"/>
                <a:cs typeface="Arial Unicode MS"/>
              </a:rPr>
              <a:t>05</a:t>
            </a:r>
          </a:p>
        </p:txBody>
      </p:sp>
    </p:spTree>
    <p:extLst>
      <p:ext uri="{BB962C8B-B14F-4D97-AF65-F5344CB8AC3E}">
        <p14:creationId xmlns:p14="http://schemas.microsoft.com/office/powerpoint/2010/main" val="904615736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2026-09-18T14:12:59.4730000Z</dcterms:created>
  <dcterms:modified xsi:type="dcterms:W3CDTF">2026-09-18T14:12:59.4730000Z</dcterms:modified>
</coreProperties>
</file>